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2" r:id="rId8"/>
    <p:sldId id="263" r:id="rId9"/>
    <p:sldId id="265" r:id="rId10"/>
    <p:sldId id="267" r:id="rId11"/>
    <p:sldId id="286" r:id="rId12"/>
    <p:sldId id="269" r:id="rId13"/>
    <p:sldId id="270" r:id="rId14"/>
    <p:sldId id="273" r:id="rId15"/>
    <p:sldId id="274" r:id="rId16"/>
    <p:sldId id="277" r:id="rId17"/>
    <p:sldId id="276" r:id="rId18"/>
    <p:sldId id="279" r:id="rId19"/>
    <p:sldId id="281" r:id="rId20"/>
    <p:sldId id="282" r:id="rId21"/>
    <p:sldId id="283" r:id="rId22"/>
    <p:sldId id="284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68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0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8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6" Type="http://schemas.openxmlformats.org/officeDocument/2006/relationships/tags" Target="../tags/tag90.xml"/><Relationship Id="rId5" Type="http://schemas.openxmlformats.org/officeDocument/2006/relationships/image" Target="../media/image27.png"/><Relationship Id="rId4" Type="http://schemas.openxmlformats.org/officeDocument/2006/relationships/tags" Target="../tags/tag89.xml"/><Relationship Id="rId3" Type="http://schemas.openxmlformats.org/officeDocument/2006/relationships/image" Target="../media/image26.png"/><Relationship Id="rId2" Type="http://schemas.openxmlformats.org/officeDocument/2006/relationships/tags" Target="../tags/tag88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3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tags" Target="../tags/tag94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9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101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7.xml"/><Relationship Id="rId3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6.png"/><Relationship Id="rId4" Type="http://schemas.openxmlformats.org/officeDocument/2006/relationships/tags" Target="../tags/tag70.xml"/><Relationship Id="rId3" Type="http://schemas.openxmlformats.org/officeDocument/2006/relationships/image" Target="../media/image5.png"/><Relationship Id="rId2" Type="http://schemas.openxmlformats.org/officeDocument/2006/relationships/tags" Target="../tags/tag69.xml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6.xml"/><Relationship Id="rId7" Type="http://schemas.openxmlformats.org/officeDocument/2006/relationships/image" Target="../media/image10.png"/><Relationship Id="rId6" Type="http://schemas.openxmlformats.org/officeDocument/2006/relationships/tags" Target="../tags/tag75.xml"/><Relationship Id="rId5" Type="http://schemas.openxmlformats.org/officeDocument/2006/relationships/image" Target="../media/image9.png"/><Relationship Id="rId4" Type="http://schemas.openxmlformats.org/officeDocument/2006/relationships/tags" Target="../tags/tag74.xml"/><Relationship Id="rId3" Type="http://schemas.openxmlformats.org/officeDocument/2006/relationships/image" Target="../media/image8.png"/><Relationship Id="rId2" Type="http://schemas.openxmlformats.org/officeDocument/2006/relationships/tags" Target="../tags/tag7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1.xml"/><Relationship Id="rId7" Type="http://schemas.openxmlformats.org/officeDocument/2006/relationships/image" Target="../media/image12.jpe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3.xml"/><Relationship Id="rId4" Type="http://schemas.openxmlformats.org/officeDocument/2006/relationships/image" Target="../media/image14.png"/><Relationship Id="rId3" Type="http://schemas.openxmlformats.org/officeDocument/2006/relationships/tags" Target="../tags/tag8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32460" y="430614"/>
            <a:ext cx="10840720" cy="5996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>
            <a:off x="611584" y="430614"/>
            <a:ext cx="11009472" cy="6038766"/>
          </a:xfrm>
          <a:custGeom>
            <a:avLst/>
            <a:gdLst>
              <a:gd name="connsiteX0" fmla="*/ 132732 w 11160125"/>
              <a:gd name="connsiteY0" fmla="*/ 137593 h 6121400"/>
              <a:gd name="connsiteX1" fmla="*/ 132732 w 11160125"/>
              <a:gd name="connsiteY1" fmla="*/ 5983806 h 6121400"/>
              <a:gd name="connsiteX2" fmla="*/ 11042005 w 11160125"/>
              <a:gd name="connsiteY2" fmla="*/ 5983806 h 6121400"/>
              <a:gd name="connsiteX3" fmla="*/ 11042005 w 11160125"/>
              <a:gd name="connsiteY3" fmla="*/ 137593 h 6121400"/>
              <a:gd name="connsiteX4" fmla="*/ 0 w 11160125"/>
              <a:gd name="connsiteY4" fmla="*/ 0 h 6121400"/>
              <a:gd name="connsiteX5" fmla="*/ 11160125 w 11160125"/>
              <a:gd name="connsiteY5" fmla="*/ 0 h 6121400"/>
              <a:gd name="connsiteX6" fmla="*/ 11160125 w 11160125"/>
              <a:gd name="connsiteY6" fmla="*/ 6121400 h 6121400"/>
              <a:gd name="connsiteX7" fmla="*/ 0 w 11160125"/>
              <a:gd name="connsiteY7" fmla="*/ 612140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60125" h="6121400">
                <a:moveTo>
                  <a:pt x="132732" y="137593"/>
                </a:moveTo>
                <a:lnTo>
                  <a:pt x="132732" y="5983806"/>
                </a:lnTo>
                <a:lnTo>
                  <a:pt x="11042005" y="5983806"/>
                </a:lnTo>
                <a:lnTo>
                  <a:pt x="11042005" y="137593"/>
                </a:lnTo>
                <a:close/>
                <a:moveTo>
                  <a:pt x="0" y="0"/>
                </a:moveTo>
                <a:lnTo>
                  <a:pt x="11160125" y="0"/>
                </a:lnTo>
                <a:lnTo>
                  <a:pt x="11160125" y="6121400"/>
                </a:lnTo>
                <a:lnTo>
                  <a:pt x="0" y="6121400"/>
                </a:lnTo>
                <a:close/>
              </a:path>
            </a:pathLst>
          </a:cu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91180"/>
            <a:ext cx="675640" cy="675640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16360" y="3091180"/>
            <a:ext cx="675640" cy="675640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4485" y="2762250"/>
            <a:ext cx="9196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用于</a:t>
            </a:r>
            <a:r>
              <a:rPr lang="en-US" altLang="zh-CN" sz="4400" b="1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LLM</a:t>
            </a:r>
            <a:r>
              <a:rPr lang="zh-CN" altLang="en-US" sz="4400" b="1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的专业数据集</a:t>
            </a:r>
            <a:r>
              <a:rPr lang="zh-CN" altLang="en-US" sz="4400" b="1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设计</a:t>
            </a:r>
            <a:endParaRPr lang="zh-CN" altLang="en-US" sz="4400" b="1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9" name="Shape 2906"/>
          <p:cNvSpPr/>
          <p:nvPr/>
        </p:nvSpPr>
        <p:spPr>
          <a:xfrm rot="10800000">
            <a:off x="68414" y="3186746"/>
            <a:ext cx="520866" cy="52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方正小标宋简体" panose="02010601030101010101" charset="-122"/>
              <a:ea typeface="方正小标宋简体" panose="02010601030101010101" charset="-122"/>
              <a:sym typeface="Gill Sans"/>
            </a:endParaRPr>
          </a:p>
        </p:txBody>
      </p:sp>
      <p:sp>
        <p:nvSpPr>
          <p:cNvPr id="10" name="Shape 2906"/>
          <p:cNvSpPr/>
          <p:nvPr/>
        </p:nvSpPr>
        <p:spPr>
          <a:xfrm>
            <a:off x="11570211" y="3168567"/>
            <a:ext cx="520866" cy="52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方正小标宋简体" panose="02010601030101010101" charset="-122"/>
              <a:ea typeface="方正小标宋简体" panose="02010601030101010101" charset="-122"/>
              <a:sym typeface="Gill San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7806" y="4423720"/>
            <a:ext cx="71304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答辩人： 陈泳鑫 </a:t>
            </a:r>
            <a:r>
              <a:rPr lang="en-US" altLang="zh-CN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    </a:t>
            </a:r>
            <a:r>
              <a:rPr lang="zh-CN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专业：</a:t>
            </a:r>
            <a:r>
              <a:rPr lang="en-US" altLang="zh-CN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2020</a:t>
            </a:r>
            <a:r>
              <a: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级</a:t>
            </a:r>
            <a:r>
              <a: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软件工程</a:t>
            </a:r>
            <a:endParaRPr lang="zh-CN" altLang="en-US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53417" y="5522848"/>
            <a:ext cx="20085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2024</a:t>
            </a:r>
            <a:r>
              <a:rPr lang="zh-CN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年</a:t>
            </a:r>
            <a:r>
              <a:rPr lang="en-US" altLang="zh-CN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5</a:t>
            </a:r>
            <a:r>
              <a:rPr lang="zh-CN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月</a:t>
            </a:r>
            <a:endParaRPr lang="zh-CN" altLang="en-US" sz="2000" b="1" spc="6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1" name="图片 10" descr="11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1287"/>
          <a:stretch>
            <a:fillRect/>
          </a:stretch>
        </p:blipFill>
        <p:spPr>
          <a:xfrm>
            <a:off x="4693285" y="669290"/>
            <a:ext cx="2528570" cy="19202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96745" y="5007402"/>
            <a:ext cx="311023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指导老师</a:t>
            </a:r>
            <a:r>
              <a:rPr lang="zh-CN" altLang="en-US" sz="2000" b="1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： 张</a:t>
            </a:r>
            <a:r>
              <a: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庆丰</a:t>
            </a:r>
            <a:r>
              <a:rPr lang="en-US" altLang="zh-CN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5" cy="306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9552" y="3147695"/>
            <a:ext cx="17322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4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03</a:t>
            </a:r>
            <a:endParaRPr lang="en-US" altLang="zh-CN" sz="104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2618" y="4650417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预测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结果评估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sym typeface="思源黑体 CN Light" panose="020B0300000000000000" pitchFamily="34" charset="-122"/>
            </a:endParaRPr>
          </a:p>
        </p:txBody>
      </p:sp>
      <p:pic>
        <p:nvPicPr>
          <p:cNvPr id="9" name="图片 8" descr="1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1287"/>
          <a:stretch>
            <a:fillRect/>
          </a:stretch>
        </p:blipFill>
        <p:spPr>
          <a:xfrm>
            <a:off x="4712970" y="1285875"/>
            <a:ext cx="259270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309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--3.1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常用预测结果评估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指标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37845" y="2559050"/>
            <a:ext cx="3860165" cy="2559050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4690" y="2674620"/>
            <a:ext cx="3547110" cy="2311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预测结果评估</a:t>
            </a:r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指标：</a:t>
            </a:r>
            <a:endParaRPr lang="zh-CN" altLang="en-US" sz="28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基于文本字符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比对：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BLEU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ROUGE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系列指标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05" y="3535680"/>
            <a:ext cx="2040255" cy="5029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10" y="4236720"/>
            <a:ext cx="1360805" cy="519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550" y="4960620"/>
            <a:ext cx="2568575" cy="4648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02175" y="3328035"/>
            <a:ext cx="2914015" cy="134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F1</a:t>
            </a:r>
            <a:r>
              <a:rPr lang="zh-CN" altLang="en-US"/>
              <a:t>分数：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240" y="2189480"/>
            <a:ext cx="3125470" cy="9836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714240" y="1821180"/>
            <a:ext cx="2914015" cy="134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BLEU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00060" y="1697990"/>
            <a:ext cx="2940685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ROUGE</a:t>
            </a:r>
            <a:r>
              <a:rPr lang="zh-CN" altLang="en-US"/>
              <a:t>系列</a:t>
            </a:r>
            <a:r>
              <a:rPr lang="zh-CN" altLang="en-US"/>
              <a:t>指标：</a:t>
            </a:r>
            <a:endParaRPr lang="zh-CN" altLang="en-US"/>
          </a:p>
          <a:p>
            <a:r>
              <a:rPr lang="en-US" altLang="zh-CN" sz="1600"/>
              <a:t>ROUGE-N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1600"/>
              <a:t>ROUGE-L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1600"/>
              <a:t>ROUGE-W</a:t>
            </a:r>
            <a:r>
              <a:rPr lang="zh-CN" altLang="en-US" sz="1600"/>
              <a:t>：</a:t>
            </a:r>
            <a:endParaRPr lang="zh-CN" altLang="en-US" sz="16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715" y="2308860"/>
            <a:ext cx="3043555" cy="4140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3920" y="3488055"/>
            <a:ext cx="1463675" cy="451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4770" y="3439795"/>
            <a:ext cx="1432560" cy="486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3920" y="4111625"/>
            <a:ext cx="1720850" cy="503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1205" y="5432425"/>
            <a:ext cx="3429000" cy="44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309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--3.1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常用预测结果评估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指标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37845" y="2514600"/>
            <a:ext cx="3860165" cy="2559050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4690" y="2630170"/>
            <a:ext cx="3547110" cy="2311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预测结果评估</a:t>
            </a:r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指标：</a:t>
            </a:r>
            <a:endParaRPr lang="zh-CN" altLang="en-US" sz="28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语义比对：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余弦相似度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SAS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（Semantic Answer Similarity）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5900" y="1163320"/>
            <a:ext cx="4784725" cy="3268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余弦</a:t>
            </a:r>
            <a:r>
              <a:rPr lang="zh-CN" altLang="en-US"/>
              <a:t>相似度：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SAS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（Semantic Answer Similarity）：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457200"/>
            <a:endParaRPr lang="zh-CN" altLang="en-US"/>
          </a:p>
          <a:p>
            <a:pPr indent="45720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30" y="1511935"/>
            <a:ext cx="2796540" cy="5962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080" y="3737610"/>
            <a:ext cx="7015480" cy="826770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7576820" y="4700905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SAS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计算流程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5887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--3.2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预测方案设计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7068820" y="1092835"/>
            <a:ext cx="4956175" cy="562165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172960" y="1237615"/>
                <a:ext cx="4554220" cy="55556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800" b="1">
                    <a:solidFill>
                      <a:srgbClr val="2B628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预测结果评估</a:t>
                </a:r>
                <a:r>
                  <a:rPr lang="zh-CN" altLang="en-US" sz="2800" b="1">
                    <a:solidFill>
                      <a:srgbClr val="2B628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指标：</a:t>
                </a:r>
                <a:endParaRPr lang="zh-CN" altLang="en-US" sz="2800" b="1">
                  <a:solidFill>
                    <a:srgbClr val="2B628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endParaRPr lang="zh-CN" altLang="en-US" sz="1600" b="1">
                  <a:solidFill>
                    <a:srgbClr val="2B628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方案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1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：单独采用ROUGE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指标作为评估标准。</a:t>
                </a: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方案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2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：单独采用BLEU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指标作为评估标准。</a:t>
                </a: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方案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：分别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单独采用SAS和余弦相似度计算，作为评估标准。</a:t>
                </a: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方案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4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：采用BLEU分别和SAS、余弦相似度进行加权平均计算的方式，作为评估标准。（计算方式为，当预测文本比参考文本短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 </m:t>
                    </m:r>
                    <m:f>
                      <m:fPr>
                        <m:ctrlPr>
                          <a:rPr lang="en-US" altLang="zh-CN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时，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BLEU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评分占比为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70%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、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SAS/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余弦相似度评分占比为</a:t>
                </a:r>
                <a:r>
                  <a:rPr lang="en-US" altLang="zh-CN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30%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，否则，则占比相反）</a:t>
                </a: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zh-CN" altLang="en-US" sz="20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buClrTx/>
                  <a:buSzTx/>
                  <a:buFontTx/>
                  <a:buNone/>
                </a:pPr>
                <a:r>
                  <a:rPr lang="zh-CN" altLang="en-US" sz="2800" b="1">
                    <a:solidFill>
                      <a:srgbClr val="2B628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预测结果</a:t>
                </a:r>
                <a:r>
                  <a:rPr lang="zh-CN" altLang="en-US" sz="2800" b="1">
                    <a:solidFill>
                      <a:srgbClr val="2B628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来源：</a:t>
                </a:r>
                <a:endParaRPr lang="zh-CN" altLang="en-US" sz="2800" b="1">
                  <a:solidFill>
                    <a:srgbClr val="2B628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endParaRPr>
              </a:p>
              <a:p>
                <a:pPr marL="285750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文心一言（为了模拟未经训练微调的大语言模型的输出，部分答案做了输出</a:t>
                </a:r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  <a:sym typeface="+mn-ea"/>
                  </a:rPr>
                  <a:t>限制）</a:t>
                </a: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960" y="1237615"/>
                <a:ext cx="4554220" cy="5555615"/>
              </a:xfrm>
              <a:prstGeom prst="rect">
                <a:avLst/>
              </a:prstGeom>
              <a:blipFill rotWithShape="1">
                <a:blip r:embed="rId3"/>
                <a:stretch>
                  <a:fillRect r="-1729" b="-2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2606675" y="289560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评估计算流程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73580"/>
            <a:ext cx="6991350" cy="92202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606675" y="597916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文心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一言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665" y="3352800"/>
            <a:ext cx="473202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5469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--3.3.1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评估结果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2551748" y="1334326"/>
          <a:ext cx="7088505" cy="4526280"/>
        </p:xfrm>
        <a:graphic>
          <a:graphicData uri="http://schemas.openxmlformats.org/drawingml/2006/table">
            <a:tbl>
              <a:tblPr/>
              <a:tblGrid>
                <a:gridCol w="2095500"/>
                <a:gridCol w="1221105"/>
                <a:gridCol w="1203960"/>
                <a:gridCol w="1377315"/>
                <a:gridCol w="1190625"/>
              </a:tblGrid>
              <a:tr h="394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评估方案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评分0-0.25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评分0.25-0.5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评分0.5-0.75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评分0.75-1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339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方案1 ROUGE-1.f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926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方案1 ROUGE-2.f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13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方案1 ROUGE-L.f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27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方案2 BLEU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99.0%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8133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方案3 余弦相似度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32.0%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990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方案3 SAS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55.0%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39.0%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68072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方案4 余弦相似度&amp;BLEU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6324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方案4 SAS&amp;BLEU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79.0%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0.0%</a:t>
                      </a:r>
                      <a:endParaRPr lang="en-US" altLang="en-US" sz="1300" b="0">
                        <a:solidFill>
                          <a:srgbClr val="000000"/>
                        </a:solidFill>
                        <a:highlight>
                          <a:srgbClr val="FFFF00"/>
                        </a:highlight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4754880" y="5956300"/>
            <a:ext cx="268287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各评估方案的评分分布表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6181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--3.3.2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评估效果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分析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5118100" y="3277870"/>
            <a:ext cx="19564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方案1评估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示例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" y="1243330"/>
            <a:ext cx="11064240" cy="20345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4022725"/>
            <a:ext cx="11216640" cy="226314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118100" y="6373495"/>
            <a:ext cx="19564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方案</a:t>
            </a:r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评估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示例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6181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--3.3.2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评估效果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分析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4754245" y="6617335"/>
            <a:ext cx="268287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方案</a:t>
            </a:r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4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的最高分和最低分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24" name="图片 24" descr="SAS和余弦相似度与BLEU结合评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5" y="1064260"/>
            <a:ext cx="7067550" cy="548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2326005" y="965200"/>
            <a:ext cx="8625840" cy="19685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665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03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预测结果评估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</a:t>
            </a:r>
            <a:r>
              <a:rPr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3.</a:t>
            </a:r>
            <a:r>
              <a:rPr 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4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各指标评估结果实验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结论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  <a:sym typeface="+mn-ea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587500" y="2002155"/>
            <a:ext cx="9364345" cy="271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3200" b="1">
                <a:solidFill>
                  <a:srgbClr val="2B6281"/>
                </a:solidFill>
                <a:latin typeface="Times New Roman" panose="02020603050405020304" charset="0"/>
                <a:ea typeface="宋体" panose="02010600030101010101" pitchFamily="2" charset="-122"/>
              </a:rPr>
              <a:t>实验结论：</a:t>
            </a:r>
            <a:endParaRPr lang="zh-CN" sz="3200" b="1">
              <a:solidFill>
                <a:srgbClr val="2B628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方案4相比之下，从理论上和实验上来说是上述</a:t>
            </a:r>
            <a:r>
              <a:rPr lang="en-US" alt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个方案中</a:t>
            </a:r>
            <a:r>
              <a:rPr 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最适用于对在该数据集上的预测结果进行评估的方案。值得注意的</a:t>
            </a:r>
            <a:r>
              <a:rPr lang="zh-CN" sz="32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是，仅使用单个评估指标来作为预测结果评估方案是不够全面的，无法贴合人工评估的标准。</a:t>
            </a:r>
            <a:endParaRPr lang="zh-CN" sz="32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2000" b="1">
              <a:solidFill>
                <a:srgbClr val="2B628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5" cy="306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9552" y="3147695"/>
            <a:ext cx="15036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4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04</a:t>
            </a:r>
            <a:endParaRPr lang="en-US" altLang="zh-CN" sz="104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0423" y="465041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总结及展望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sym typeface="思源黑体 CN Light" panose="020B0300000000000000" pitchFamily="34" charset="-122"/>
            </a:endParaRPr>
          </a:p>
        </p:txBody>
      </p:sp>
      <p:pic>
        <p:nvPicPr>
          <p:cNvPr id="9" name="图片 8" descr="1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1287"/>
          <a:stretch>
            <a:fillRect/>
          </a:stretch>
        </p:blipFill>
        <p:spPr>
          <a:xfrm>
            <a:off x="4712970" y="1285875"/>
            <a:ext cx="259270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6904355" cy="687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0 w 6096000"/>
              <a:gd name="connsiteY0-2" fmla="*/ 0 h 6878320"/>
              <a:gd name="connsiteX1-3" fmla="*/ 6096000 w 6096000"/>
              <a:gd name="connsiteY1-4" fmla="*/ 0 h 6878320"/>
              <a:gd name="connsiteX2-5" fmla="*/ 4287520 w 6096000"/>
              <a:gd name="connsiteY2-6" fmla="*/ 6878320 h 6878320"/>
              <a:gd name="connsiteX3-7" fmla="*/ 0 w 6096000"/>
              <a:gd name="connsiteY3-8" fmla="*/ 6858000 h 6878320"/>
              <a:gd name="connsiteX4-9" fmla="*/ 0 w 6096000"/>
              <a:gd name="connsiteY4-10" fmla="*/ 0 h 68783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96000" h="6878320">
                <a:moveTo>
                  <a:pt x="0" y="0"/>
                </a:moveTo>
                <a:lnTo>
                  <a:pt x="6096000" y="0"/>
                </a:lnTo>
                <a:lnTo>
                  <a:pt x="4287520" y="687832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516255" y="1759585"/>
            <a:ext cx="4526915" cy="47078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数据局限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：由于个人化学领域知识深度不够，导致在数据收集阶段，收集来的数据可能缺乏一定的专业性，并且会导致收集来的数据体量不够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大，涉及的范围不够全面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等。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预测结果评估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：用于对比的指标种类较少，设计的方案多样性可能比较欠缺，且同样受限于化学专业知识欠缺，导致在人工评估阶段可能不权威、缺乏正确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性。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515938" y="996685"/>
            <a:ext cx="28041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Light" panose="020B0300000000000000" pitchFamily="34" charset="-122"/>
              </a:rPr>
              <a:t>不足</a:t>
            </a:r>
            <a:endParaRPr lang="zh-CN" altLang="en-US" sz="40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0047605" y="996950"/>
            <a:ext cx="12750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2B628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Light" panose="020B0300000000000000" pitchFamily="34" charset="-122"/>
              </a:rPr>
              <a:t>展望</a:t>
            </a:r>
            <a:endParaRPr lang="zh-CN" altLang="en-US" sz="4000" dirty="0">
              <a:solidFill>
                <a:srgbClr val="2B628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Light" panose="020B0300000000000000" pitchFamily="34" charset="-122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903720" y="1642110"/>
            <a:ext cx="4822825" cy="4779645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实验展望</a:t>
            </a:r>
            <a:r>
              <a:rPr lang="zh-CN" altLang="en-US" sz="24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：将制作完成的数据集以及确定的评估方案，用于实际的大语言模型微调训练，来切实展现是否成功做出了高质量数据集，以及评估方案的设计是否如理论实验所预期的结果一样。</a:t>
            </a:r>
            <a:endParaRPr sz="20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坚持学习，毫不松懈</a:t>
            </a:r>
            <a:r>
              <a:rPr lang="zh-CN" sz="20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：继续学习深度</a:t>
            </a:r>
            <a:r>
              <a:rPr lang="zh-CN" sz="20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学习相关方面知识，为研究生学习做好扎实的知识储备。</a:t>
            </a:r>
            <a:endParaRPr lang="zh-CN" sz="20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16890" y="86360"/>
            <a:ext cx="11160125" cy="6772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08029" y="2434359"/>
            <a:ext cx="549003" cy="54900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368300"/>
            <a:ext cx="3738879" cy="1187661"/>
          </a:xfrm>
          <a:custGeom>
            <a:avLst/>
            <a:gdLst>
              <a:gd name="connsiteX0" fmla="*/ 0 w 3271520"/>
              <a:gd name="connsiteY0" fmla="*/ 0 h 1187661"/>
              <a:gd name="connsiteX1" fmla="*/ 3271520 w 3271520"/>
              <a:gd name="connsiteY1" fmla="*/ 0 h 1187661"/>
              <a:gd name="connsiteX2" fmla="*/ 3271520 w 3271520"/>
              <a:gd name="connsiteY2" fmla="*/ 1187661 h 1187661"/>
              <a:gd name="connsiteX3" fmla="*/ 0 w 3271520"/>
              <a:gd name="connsiteY3" fmla="*/ 1187661 h 1187661"/>
              <a:gd name="connsiteX4" fmla="*/ 0 w 3271520"/>
              <a:gd name="connsiteY4" fmla="*/ 0 h 1187661"/>
              <a:gd name="connsiteX0-1" fmla="*/ 0 w 3271520"/>
              <a:gd name="connsiteY0-2" fmla="*/ 0 h 1187661"/>
              <a:gd name="connsiteX1-3" fmla="*/ 3271520 w 3271520"/>
              <a:gd name="connsiteY1-4" fmla="*/ 0 h 1187661"/>
              <a:gd name="connsiteX2-5" fmla="*/ 3271519 w 3271520"/>
              <a:gd name="connsiteY2-6" fmla="*/ 586740 h 1187661"/>
              <a:gd name="connsiteX3-7" fmla="*/ 3271520 w 3271520"/>
              <a:gd name="connsiteY3-8" fmla="*/ 1187661 h 1187661"/>
              <a:gd name="connsiteX4-9" fmla="*/ 0 w 3271520"/>
              <a:gd name="connsiteY4-10" fmla="*/ 1187661 h 1187661"/>
              <a:gd name="connsiteX5" fmla="*/ 0 w 3271520"/>
              <a:gd name="connsiteY5" fmla="*/ 0 h 1187661"/>
              <a:gd name="connsiteX0-11" fmla="*/ 0 w 3271520"/>
              <a:gd name="connsiteY0-12" fmla="*/ 0 h 1187661"/>
              <a:gd name="connsiteX1-13" fmla="*/ 3271520 w 3271520"/>
              <a:gd name="connsiteY1-14" fmla="*/ 0 h 1187661"/>
              <a:gd name="connsiteX2-15" fmla="*/ 3027679 w 3271520"/>
              <a:gd name="connsiteY2-16" fmla="*/ 627380 h 1187661"/>
              <a:gd name="connsiteX3-17" fmla="*/ 3271520 w 3271520"/>
              <a:gd name="connsiteY3-18" fmla="*/ 1187661 h 1187661"/>
              <a:gd name="connsiteX4-19" fmla="*/ 0 w 3271520"/>
              <a:gd name="connsiteY4-20" fmla="*/ 1187661 h 1187661"/>
              <a:gd name="connsiteX5-21" fmla="*/ 0 w 3271520"/>
              <a:gd name="connsiteY5-22" fmla="*/ 0 h 11876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3271520" h="1187661">
                <a:moveTo>
                  <a:pt x="0" y="0"/>
                </a:moveTo>
                <a:lnTo>
                  <a:pt x="3271520" y="0"/>
                </a:lnTo>
                <a:cubicBezTo>
                  <a:pt x="3271520" y="195580"/>
                  <a:pt x="3027679" y="431800"/>
                  <a:pt x="3027679" y="627380"/>
                </a:cubicBezTo>
                <a:cubicBezTo>
                  <a:pt x="3027679" y="827687"/>
                  <a:pt x="3271520" y="987354"/>
                  <a:pt x="3271520" y="1187661"/>
                </a:cubicBezTo>
                <a:lnTo>
                  <a:pt x="0" y="1187661"/>
                </a:lnTo>
                <a:lnTo>
                  <a:pt x="0" y="0"/>
                </a:lnTo>
                <a:close/>
              </a:path>
            </a:pathLst>
          </a:cu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-1" y="1555960"/>
            <a:ext cx="516679" cy="211879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29630" y="43147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目录</a:t>
            </a:r>
            <a:endParaRPr lang="zh-CN" altLang="en-US" sz="72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24475" y="2428240"/>
            <a:ext cx="477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方正小标宋简体" panose="02010601030101010101" charset="-122"/>
                <a:ea typeface="方正小标宋简体" panose="02010601030101010101" charset="-122"/>
              </a:rPr>
              <a:t>绪论</a:t>
            </a:r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pic>
        <p:nvPicPr>
          <p:cNvPr id="19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08029" y="3240809"/>
            <a:ext cx="549003" cy="54900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324475" y="3235960"/>
            <a:ext cx="477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方正小标宋简体" panose="02010601030101010101" charset="-122"/>
                <a:ea typeface="方正小标宋简体" panose="02010601030101010101" charset="-122"/>
              </a:rPr>
              <a:t>数据集设计与</a:t>
            </a:r>
            <a:r>
              <a:rPr lang="zh-CN" altLang="en-US" sz="3200">
                <a:latin typeface="方正小标宋简体" panose="02010601030101010101" charset="-122"/>
                <a:ea typeface="方正小标宋简体" panose="02010601030101010101" charset="-122"/>
                <a:sym typeface="+mn-ea"/>
              </a:rPr>
              <a:t>评估</a:t>
            </a:r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pic>
        <p:nvPicPr>
          <p:cNvPr id="23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08029" y="4047259"/>
            <a:ext cx="549003" cy="54900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324475" y="4819015"/>
            <a:ext cx="47752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方正小标宋简体" panose="02010601030101010101" charset="-122"/>
                <a:ea typeface="方正小标宋简体" panose="02010601030101010101" charset="-122"/>
                <a:sym typeface="+mn-ea"/>
              </a:rPr>
              <a:t>总结与展望</a:t>
            </a:r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  <a:p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  <a:p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pic>
        <p:nvPicPr>
          <p:cNvPr id="2" name="图形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08029" y="4853709"/>
            <a:ext cx="549003" cy="5490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24475" y="4043680"/>
            <a:ext cx="4775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方正小标宋简体" panose="02010601030101010101" charset="-122"/>
                <a:ea typeface="方正小标宋简体" panose="02010601030101010101" charset="-122"/>
                <a:sym typeface="+mn-ea"/>
              </a:rPr>
              <a:t>预测结果评估</a:t>
            </a:r>
            <a:endParaRPr lang="zh-CN" altLang="en-US" sz="3200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7315200 w 12192000"/>
              <a:gd name="connsiteY3" fmla="*/ 3429000 h 3429000"/>
              <a:gd name="connsiteX4" fmla="*/ 6096000 w 12192000"/>
              <a:gd name="connsiteY4" fmla="*/ 2209800 h 3429000"/>
              <a:gd name="connsiteX5" fmla="*/ 4876800 w 12192000"/>
              <a:gd name="connsiteY5" fmla="*/ 3429000 h 3429000"/>
              <a:gd name="connsiteX6" fmla="*/ 0 w 12192000"/>
              <a:gd name="connsiteY6" fmla="*/ 3429000 h 3429000"/>
              <a:gd name="connsiteX7" fmla="*/ 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315200" y="3429000"/>
                </a:lnTo>
                <a:cubicBezTo>
                  <a:pt x="7315200" y="2755654"/>
                  <a:pt x="6769346" y="2209800"/>
                  <a:pt x="6096000" y="2209800"/>
                </a:cubicBezTo>
                <a:cubicBezTo>
                  <a:pt x="5422654" y="2209800"/>
                  <a:pt x="4876800" y="2755654"/>
                  <a:pt x="4876800" y="3429000"/>
                </a:cubicBez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7315200 w 12192000"/>
              <a:gd name="connsiteY3" fmla="*/ 3429000 h 3429000"/>
              <a:gd name="connsiteX4" fmla="*/ 6096000 w 12192000"/>
              <a:gd name="connsiteY4" fmla="*/ 2209800 h 3429000"/>
              <a:gd name="connsiteX5" fmla="*/ 4876800 w 12192000"/>
              <a:gd name="connsiteY5" fmla="*/ 3429000 h 3429000"/>
              <a:gd name="connsiteX6" fmla="*/ 0 w 12192000"/>
              <a:gd name="connsiteY6" fmla="*/ 3429000 h 3429000"/>
              <a:gd name="connsiteX7" fmla="*/ 0 w 12192000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315200" y="3429000"/>
                </a:lnTo>
                <a:cubicBezTo>
                  <a:pt x="7315200" y="2755654"/>
                  <a:pt x="6769346" y="2209800"/>
                  <a:pt x="6096000" y="2209800"/>
                </a:cubicBezTo>
                <a:cubicBezTo>
                  <a:pt x="5422654" y="2209800"/>
                  <a:pt x="4876800" y="2755654"/>
                  <a:pt x="4876800" y="3429000"/>
                </a:cubicBez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11220" y="801370"/>
            <a:ext cx="9230995" cy="1106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4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感谢观看</a:t>
            </a:r>
            <a:r>
              <a:rPr lang="en-US" altLang="zh-CN" sz="44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    </a:t>
            </a:r>
            <a:r>
              <a:rPr lang="zh-CN" sz="44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恳请指正</a:t>
            </a:r>
            <a:endParaRPr lang="zh-CN" sz="44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sym typeface="思源黑体 CN Light" panose="020B0300000000000000" pitchFamily="34" charset="-122"/>
            </a:endParaRPr>
          </a:p>
        </p:txBody>
      </p:sp>
      <p:pic>
        <p:nvPicPr>
          <p:cNvPr id="11" name="图片 10" descr="11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71287"/>
          <a:stretch>
            <a:fillRect/>
          </a:stretch>
        </p:blipFill>
        <p:spPr>
          <a:xfrm>
            <a:off x="4521200" y="2233295"/>
            <a:ext cx="3148965" cy="2391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10180" y="4612640"/>
            <a:ext cx="72707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院系：计算机科学系</a:t>
            </a:r>
            <a:r>
              <a:rPr lang="en-US" altLang="zh-CN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        </a:t>
            </a:r>
            <a:r>
              <a:rPr lang="zh-CN" altLang="en-US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专业：软件</a:t>
            </a:r>
            <a:r>
              <a:rPr lang="zh-CN" altLang="en-US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工程</a:t>
            </a:r>
            <a:endParaRPr lang="zh-CN" altLang="en-US" sz="280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指导老师：张庆丰</a:t>
            </a:r>
            <a:r>
              <a:rPr lang="en-US" altLang="zh-CN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            </a:t>
            </a:r>
            <a:r>
              <a:rPr lang="zh-CN" altLang="en-US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答辩人：陈泳鑫</a:t>
            </a:r>
            <a:r>
              <a:rPr lang="en-US" altLang="zh-CN" sz="280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     </a:t>
            </a:r>
            <a:endParaRPr lang="en-US" altLang="zh-CN" sz="280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80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5" cy="306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9552" y="3147695"/>
            <a:ext cx="17043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4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01</a:t>
            </a:r>
            <a:endParaRPr lang="en-US" altLang="zh-CN" sz="104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10178" y="4650417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绪论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sym typeface="思源黑体 CN Light" panose="020B0300000000000000" pitchFamily="34" charset="-122"/>
            </a:endParaRPr>
          </a:p>
        </p:txBody>
      </p:sp>
      <p:pic>
        <p:nvPicPr>
          <p:cNvPr id="9" name="图片 8" descr="1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1287"/>
          <a:stretch>
            <a:fillRect/>
          </a:stretch>
        </p:blipFill>
        <p:spPr>
          <a:xfrm>
            <a:off x="4712970" y="1285875"/>
            <a:ext cx="259270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5029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01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绪论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研究背景与研究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意义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179695" y="284734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大语言模型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发展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2" name="图片 1" descr="大语言模型发展时间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25" y="1336675"/>
            <a:ext cx="9477375" cy="126682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17220" y="3353435"/>
            <a:ext cx="10983595" cy="340677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4065" y="3428365"/>
            <a:ext cx="10589895" cy="3117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研究</a:t>
            </a:r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意义：</a:t>
            </a:r>
            <a:endParaRPr lang="zh-CN" altLang="en-US" sz="28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近些年的大语言模型发展十分迅速，但目前开源的大语言模型还需要进一步的训练微调，才能用于下游开发任务。如何对于一个大语言模型进行训练微调，已经有成熟的一套方式，但用于模型训练的数据以及对预测结果评估的方案设计，却鲜有文章提及。因此对模型训练的两头任务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数据集的制作和预测结果的评估进行研究，具有不错的研究意义。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5938" y="368300"/>
            <a:ext cx="11160125" cy="306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9552" y="3147695"/>
            <a:ext cx="15036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400" dirty="0">
                <a:solidFill>
                  <a:srgbClr val="2B6281"/>
                </a:solidFill>
                <a:latin typeface="方正小标宋简体" panose="02010601030101010101" charset="-122"/>
                <a:ea typeface="方正小标宋简体" panose="02010601030101010101" charset="-122"/>
              </a:rPr>
              <a:t>02</a:t>
            </a:r>
            <a:endParaRPr lang="en-US" altLang="zh-CN" sz="10400" dirty="0">
              <a:solidFill>
                <a:srgbClr val="2B6281"/>
              </a:solidFill>
              <a:latin typeface="方正小标宋简体" panose="02010601030101010101" charset="-122"/>
              <a:ea typeface="方正小标宋简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2173" y="4650417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数据集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小标宋简体" panose="02010601030101010101" charset="-122"/>
                <a:ea typeface="方正小标宋简体" panose="02010601030101010101" charset="-122"/>
                <a:sym typeface="思源黑体 CN Light" panose="020B0300000000000000" pitchFamily="34" charset="-122"/>
              </a:rPr>
              <a:t>设计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方正小标宋简体" panose="02010601030101010101" charset="-122"/>
              <a:ea typeface="方正小标宋简体" panose="02010601030101010101" charset="-122"/>
              <a:sym typeface="思源黑体 CN Light" panose="020B0300000000000000" pitchFamily="34" charset="-122"/>
            </a:endParaRPr>
          </a:p>
        </p:txBody>
      </p:sp>
      <p:pic>
        <p:nvPicPr>
          <p:cNvPr id="9" name="图片 8" descr="11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71287"/>
          <a:stretch>
            <a:fillRect/>
          </a:stretch>
        </p:blipFill>
        <p:spPr>
          <a:xfrm>
            <a:off x="4712970" y="1285875"/>
            <a:ext cx="259270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665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02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数据集设计与评估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--2.1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数据集设计方法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概述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723265" y="645541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流程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330325"/>
            <a:ext cx="2148840" cy="469392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4166235" y="1273810"/>
            <a:ext cx="7273290" cy="289115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7690" y="1389380"/>
            <a:ext cx="6683375" cy="2646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分析：</a:t>
            </a:r>
            <a:endParaRPr lang="zh-CN" altLang="en-US" sz="28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数据对象：化学领域的数据。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数据用途：用于训练化学领域的大语言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模型。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数据集构成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形式：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名词语料库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化学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QA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 descr="化学数据集构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370" y="4481195"/>
            <a:ext cx="3133725" cy="151511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018915" y="6203315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结构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8430895" y="6443980"/>
            <a:ext cx="1647825" cy="35623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化学</a:t>
            </a:r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QA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集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结构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8" name="图片 6" descr="qa结构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540" y="4360545"/>
            <a:ext cx="5042535" cy="1828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2478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02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数据集设计与评估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--2.2.1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名词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语料库设计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3136265" y="1207770"/>
            <a:ext cx="8771890" cy="276923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331210" y="1333500"/>
            <a:ext cx="8436610" cy="2642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数据源选择与数据</a:t>
            </a:r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收集：</a:t>
            </a:r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数据源：维基百科（语料库）、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Quora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论坛（化学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集）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收集目标：维基百科中收集锚文本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链接对，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Quora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论坛中收集化学问题答案。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收集方法：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语料库：使用爬虫获取维基百科中的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锚文本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—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链接对，然后爬取相应锚文本页面中的名词解释部分的数据。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集：利用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GPT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根据前文中提到的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集的分类，在每个分类下生成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个问题，然后利用爬虫在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Quora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论坛中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收集对应的答案。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382395"/>
            <a:ext cx="2240280" cy="4693920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723265" y="604393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流程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450" y="4552950"/>
            <a:ext cx="4800600" cy="1920240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4255135" y="6617335"/>
            <a:ext cx="222059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维基百科锚文本链接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对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580" y="4086860"/>
            <a:ext cx="4051935" cy="235775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8914130" y="6553835"/>
            <a:ext cx="222059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Quora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论坛</a:t>
            </a:r>
            <a:endParaRPr lang="zh-CN" altLang="en-US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243965"/>
            <a:ext cx="2202180" cy="469392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7665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02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数据集设计与评估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--2.3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数据清洗及质量验证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2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3"/>
            </p:custDataLst>
          </p:nvPr>
        </p:nvSpPr>
        <p:spPr>
          <a:xfrm>
            <a:off x="2359660" y="1348105"/>
            <a:ext cx="3943350" cy="190817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516505" y="1364615"/>
            <a:ext cx="3623945" cy="1903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数据清洗：</a:t>
            </a:r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正则匹配清洗。某些脏数据可以通过总结正则匹配公式，编写相应的脚本进行清洗。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人工清洗。对于没有规律的脏数据，进行人工清洗。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6635750" y="1364615"/>
          <a:ext cx="5410200" cy="1973580"/>
        </p:xfrm>
        <a:graphic>
          <a:graphicData uri="http://schemas.openxmlformats.org/drawingml/2006/table">
            <a:tbl>
              <a:tblPr/>
              <a:tblGrid>
                <a:gridCol w="1403350"/>
                <a:gridCol w="4006850"/>
              </a:tblGrid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锚文本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链接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编辑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/w/index.php?title=%E7%94%9F%E7%89%A9%E6%AD%A3%E4%BA%A4%E5%8C%96%E5%AD%A6&amp;action=edit&amp;section=2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[13]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#cite_note-13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Null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charset="0"/>
                        </a:rPr>
                        <a:t>https://zh.wikipedia.org/wiki/File:Norbornenecycloaddnmech.png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531860" y="1102360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脏数据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示例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2359660" y="3674745"/>
            <a:ext cx="3943350" cy="2038985"/>
          </a:xfrm>
          <a:prstGeom prst="rect">
            <a:avLst/>
          </a:prstGeom>
          <a:noFill/>
          <a:ln>
            <a:solidFill>
              <a:srgbClr val="1D9B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23490" y="3754120"/>
            <a:ext cx="3623310" cy="2004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2B628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数据质量验证：</a:t>
            </a:r>
            <a:endParaRPr lang="zh-CN" altLang="en-US" sz="1600" b="1">
              <a:solidFill>
                <a:srgbClr val="2B628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质量检测指标。数据体量、数据完整性、数据一致性、数据准确性和数据多样性等。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验证方式。对于数据准确性，采用随机抽样的方式进行检测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6637020" y="3871595"/>
          <a:ext cx="5408613" cy="0"/>
        </p:xfrm>
        <a:graphic>
          <a:graphicData uri="http://schemas.openxmlformats.org/drawingml/2006/table">
            <a:tbl>
              <a:tblPr/>
              <a:tblGrid>
                <a:gridCol w="1350963"/>
                <a:gridCol w="1352550"/>
                <a:gridCol w="1352550"/>
                <a:gridCol w="1352550"/>
                <a:gridCol w="0"/>
              </a:tblGrid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检测对象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检测数量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合格数量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合格率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语料库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100条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100条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96%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QA数据集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50对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48对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100%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latin typeface="Times New Roman" panose="02020603050405020304" charset="0"/>
                      </a:endParaRPr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8345805" y="3563620"/>
            <a:ext cx="2151380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数据准确性检测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结果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3" name="图片 11" descr="错误数据（QA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918" y="4670108"/>
            <a:ext cx="5273675" cy="199453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413385" y="5937885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流程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 flipV="1">
            <a:off x="2326005" y="984885"/>
            <a:ext cx="5056505" cy="8890"/>
          </a:xfrm>
          <a:prstGeom prst="line">
            <a:avLst/>
          </a:prstGeom>
          <a:ln w="63500">
            <a:solidFill>
              <a:srgbClr val="2B62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16505" y="435610"/>
            <a:ext cx="6953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02  </a:t>
            </a:r>
            <a:r>
              <a:rPr 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数据集设计与评估</a:t>
            </a:r>
            <a:r>
              <a:rPr lang="en-US" altLang="zh-CN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--2.4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数据集结果</a:t>
            </a:r>
            <a:r>
              <a:rPr lang="zh-CN" altLang="en-US" sz="2800"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展示</a:t>
            </a:r>
            <a:endParaRPr lang="zh-CN" altLang="en-US" sz="2800"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6" name="图片 5" descr="00acafd807276a3194d8f8c4ef666c8"/>
          <p:cNvPicPr>
            <a:picLocks noChangeAspect="1"/>
          </p:cNvPicPr>
          <p:nvPr/>
        </p:nvPicPr>
        <p:blipFill>
          <a:blip r:embed="rId1"/>
          <a:srcRect l="-1372" t="28537" r="-2155" b="54648"/>
          <a:stretch>
            <a:fillRect/>
          </a:stretch>
        </p:blipFill>
        <p:spPr>
          <a:xfrm>
            <a:off x="537845" y="435610"/>
            <a:ext cx="1530350" cy="657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1939290"/>
            <a:ext cx="6014720" cy="2973705"/>
          </a:xfrm>
          <a:prstGeom prst="rect">
            <a:avLst/>
          </a:prstGeom>
        </p:spPr>
      </p:pic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2280920" y="4986655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语料库示例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80" y="1939290"/>
            <a:ext cx="5864225" cy="297116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8220075" y="4986655"/>
            <a:ext cx="1778635" cy="240665"/>
          </a:xfrm>
          <a:prstGeom prst="rect">
            <a:avLst/>
          </a:prstGeom>
          <a:solidFill>
            <a:srgbClr val="2B6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QA</a:t>
            </a:r>
            <a:r>
              <a:rPr lang="zh-CN" altLang="en-US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集</a:t>
            </a:r>
            <a:r>
              <a:rPr lang="zh-CN" sz="1600" dirty="0">
                <a:solidFill>
                  <a:schemeClr val="bg1"/>
                </a:solidFill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示例</a:t>
            </a:r>
            <a:endParaRPr lang="zh-CN" sz="1600" dirty="0">
              <a:solidFill>
                <a:schemeClr val="bg1"/>
              </a:solidFill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541.6,&quot;left&quot;:0,&quot;top&quot;:0,&quot;width&quot;:923.35}"/>
</p:tagLst>
</file>

<file path=ppt/tags/tag101.xml><?xml version="1.0" encoding="utf-8"?>
<p:tagLst xmlns:p="http://schemas.openxmlformats.org/presentationml/2006/main">
  <p:tag name="KSO_WM_UNIT_PLACING_PICTURE_USER_VIEWPORT" val="{&quot;height&quot;:3101,&quot;width&quot;:4083}"/>
</p:tagLst>
</file>

<file path=ppt/tags/tag102.xml><?xml version="1.0" encoding="utf-8"?>
<p:tagLst xmlns:p="http://schemas.openxmlformats.org/presentationml/2006/main">
  <p:tag name="commondata" val="eyJoZGlkIjoiNTViMjMxYmEzMjM3MWNhZjA3MmRhOTEyMWYwZjU2ZjM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9509.867716535433,&quot;width&quot;:17337.75118110236}"/>
</p:tagLst>
</file>

<file path=ppt/tags/tag64.xml><?xml version="1.0" encoding="utf-8"?>
<p:tagLst xmlns:p="http://schemas.openxmlformats.org/presentationml/2006/main">
  <p:tag name="KSO_WM_UNIT_PLACING_PICTURE_USER_VIEWPORT" val="{&quot;height&quot;:2470,&quot;width&quot;:3252}"/>
</p:tagLst>
</file>

<file path=ppt/tags/tag65.xml><?xml version="1.0" encoding="utf-8"?>
<p:tagLst xmlns:p="http://schemas.openxmlformats.org/presentationml/2006/main">
  <p:tag name="KSO_WM_UNIT_PLACING_PICTURE_USER_VIEWPORT" val="{&quot;height&quot;:3101,&quot;width&quot;:4083}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PLACING_PICTURE_USER_VIEWPORT" val="{&quot;height&quot;:3101,&quot;width&quot;:4083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UNIT_PLACING_PICTURE_USER_VIEWPORT" val="{&quot;height&quot;:3101,&quot;width&quot;:4083}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PLACING_PICTURE_USER_VIEWPORT" val="{&quot;height&quot;:3101,&quot;width&quot;:4083}"/>
</p:tagLst>
</file>

<file path=ppt/tags/tag96.xml><?xml version="1.0" encoding="utf-8"?>
<p:tagLst xmlns:p="http://schemas.openxmlformats.org/presentationml/2006/main">
  <p:tag name="KSO_WM_DIAGRAM_VIRTUALLY_FRAME" val="{&quot;height&quot;:541.6,&quot;left&quot;:0,&quot;top&quot;:0,&quot;width&quot;:923.35}"/>
</p:tagLst>
</file>

<file path=ppt/tags/tag97.xml><?xml version="1.0" encoding="utf-8"?>
<p:tagLst xmlns:p="http://schemas.openxmlformats.org/presentationml/2006/main">
  <p:tag name="KSO_WM_DIAGRAM_VIRTUALLY_FRAME" val="{&quot;height&quot;:541.6,&quot;left&quot;:0,&quot;top&quot;:0,&quot;width&quot;:923.35}"/>
</p:tagLst>
</file>

<file path=ppt/tags/tag98.xml><?xml version="1.0" encoding="utf-8"?>
<p:tagLst xmlns:p="http://schemas.openxmlformats.org/presentationml/2006/main">
  <p:tag name="KSO_WM_DIAGRAM_VIRTUALLY_FRAME" val="{&quot;height&quot;:541.6,&quot;left&quot;:0,&quot;top&quot;:0,&quot;width&quot;:923.35}"/>
</p:tagLst>
</file>

<file path=ppt/tags/tag99.xml><?xml version="1.0" encoding="utf-8"?>
<p:tagLst xmlns:p="http://schemas.openxmlformats.org/presentationml/2006/main">
  <p:tag name="KSO_WM_DIAGRAM_VIRTUALLY_FRAME" val="{&quot;height&quot;:541.6,&quot;left&quot;:0,&quot;top&quot;:0,&quot;width&quot;:923.35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2420</Words>
  <Application>WPS 演示</Application>
  <PresentationFormat>宽屏</PresentationFormat>
  <Paragraphs>339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方正小标宋简体</vt:lpstr>
      <vt:lpstr>微软雅黑</vt:lpstr>
      <vt:lpstr>Gill Sans</vt:lpstr>
      <vt:lpstr>思源黑体 CN Light</vt:lpstr>
      <vt:lpstr>Times New Roman</vt:lpstr>
      <vt:lpstr>Arial Unicode MS</vt:lpstr>
      <vt:lpstr>Calibri</vt:lpstr>
      <vt:lpstr>Cambria Math</vt:lpstr>
      <vt:lpstr>思源黑体 CN Medium</vt:lpstr>
      <vt:lpstr>Segoe Print</vt:lpstr>
      <vt:lpstr>黑体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...</cp:lastModifiedBy>
  <cp:revision>169</cp:revision>
  <dcterms:created xsi:type="dcterms:W3CDTF">2019-06-19T02:08:00Z</dcterms:created>
  <dcterms:modified xsi:type="dcterms:W3CDTF">2024-05-07T11:29:40Z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F1C6A01D145F453FBBAF4A669D1679A5_11</vt:lpwstr>
  </property>
</Properties>
</file>